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C359-36C3-427A-B344-F0BE0EA443D6}" type="datetimeFigureOut">
              <a:rPr lang="en-US" smtClean="0"/>
              <a:t>26/11/2023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80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C359-36C3-427A-B344-F0BE0EA443D6}" type="datetimeFigureOut">
              <a:rPr lang="en-US" smtClean="0"/>
              <a:t>26/11/2023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316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C359-36C3-427A-B344-F0BE0EA443D6}" type="datetimeFigureOut">
              <a:rPr lang="en-US" smtClean="0"/>
              <a:t>26/11/2023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120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C359-36C3-427A-B344-F0BE0EA443D6}" type="datetimeFigureOut">
              <a:rPr lang="en-US" smtClean="0"/>
              <a:t>26/11/2023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74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C359-36C3-427A-B344-F0BE0EA443D6}" type="datetimeFigureOut">
              <a:rPr lang="en-US" smtClean="0"/>
              <a:t>26/11/2023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918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C359-36C3-427A-B344-F0BE0EA443D6}" type="datetimeFigureOut">
              <a:rPr lang="en-US" smtClean="0"/>
              <a:t>26/11/2023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13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C359-36C3-427A-B344-F0BE0EA443D6}" type="datetimeFigureOut">
              <a:rPr lang="en-US" smtClean="0"/>
              <a:t>26/11/2023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979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C359-36C3-427A-B344-F0BE0EA443D6}" type="datetimeFigureOut">
              <a:rPr lang="en-US" smtClean="0"/>
              <a:t>26/11/2023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864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C359-36C3-427A-B344-F0BE0EA443D6}" type="datetimeFigureOut">
              <a:rPr lang="en-US" smtClean="0"/>
              <a:t>26/11/2023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588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C359-36C3-427A-B344-F0BE0EA443D6}" type="datetimeFigureOut">
              <a:rPr lang="en-US" smtClean="0"/>
              <a:t>26/11/2023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319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C359-36C3-427A-B344-F0BE0EA443D6}" type="datetimeFigureOut">
              <a:rPr lang="en-US" smtClean="0"/>
              <a:t>26/11/2023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285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7C359-36C3-427A-B344-F0BE0EA443D6}" type="datetimeFigureOut">
              <a:rPr lang="en-US" smtClean="0"/>
              <a:t>26/11/2023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64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Pension Calculation – For superannuation and VRS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8001000" cy="47244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Average of last 10 months basic salary (Basic means Basic Pay + FPA)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No. of completed years of service (Max 33 years only) (For VRS : additional max 5 years or left </a:t>
            </a:r>
            <a:r>
              <a:rPr lang="en-US" smtClean="0"/>
              <a:t>over </a:t>
            </a:r>
            <a:r>
              <a:rPr lang="en-US" smtClean="0"/>
              <a:t>service whichever is less)</a:t>
            </a:r>
            <a:endParaRPr lang="en-US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More than 6 months to be treated as one year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mtClean="0"/>
              <a:t>The </a:t>
            </a:r>
            <a:r>
              <a:rPr lang="en-US" smtClean="0"/>
              <a:t>average amount </a:t>
            </a:r>
            <a:r>
              <a:rPr lang="en-US" dirty="0" smtClean="0"/>
              <a:t>arrived is reduced to 50%</a:t>
            </a:r>
          </a:p>
          <a:p>
            <a:pPr algn="l"/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1"/>
            <a:ext cx="7772400" cy="449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258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Pension Calculation – For superannuation and VRS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1"/>
            <a:ext cx="7772400" cy="449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8001000" cy="47244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Rounded off to nearest Rupee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Max. 1/3 </a:t>
            </a:r>
            <a:r>
              <a:rPr lang="en-US" dirty="0" err="1" smtClean="0"/>
              <a:t>rd</a:t>
            </a:r>
            <a:r>
              <a:rPr lang="en-US" dirty="0" smtClean="0"/>
              <a:t> of </a:t>
            </a:r>
            <a:r>
              <a:rPr lang="en-US" smtClean="0"/>
              <a:t>the </a:t>
            </a:r>
            <a:r>
              <a:rPr lang="en-US" smtClean="0"/>
              <a:t>arrived amount </a:t>
            </a:r>
            <a:r>
              <a:rPr lang="en-US" dirty="0" smtClean="0"/>
              <a:t>can be commuted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DR (Dearness Relief is calculated on the full basic pension and not after commutation)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Total Pension =  Basic pension after commutation + DR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Commuted Basic Pay will be restored after completion of 15 years</a:t>
            </a:r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91186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Pension Calculation – For superannuation and VRS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1"/>
            <a:ext cx="7772400" cy="449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8001000" cy="47244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Commutation calculation = </a:t>
            </a:r>
          </a:p>
          <a:p>
            <a:pPr algn="l"/>
            <a:r>
              <a:rPr lang="en-US" dirty="0"/>
              <a:t> </a:t>
            </a:r>
            <a:r>
              <a:rPr lang="en-US" dirty="0" smtClean="0"/>
              <a:t>        1/3</a:t>
            </a:r>
            <a:r>
              <a:rPr lang="en-US" baseline="30000" dirty="0" smtClean="0"/>
              <a:t>rd</a:t>
            </a:r>
            <a:r>
              <a:rPr lang="en-US" dirty="0" smtClean="0"/>
              <a:t> of Basic Pension * 12 * Commutation factor (</a:t>
            </a:r>
            <a:r>
              <a:rPr lang="en-US" smtClean="0"/>
              <a:t>Age </a:t>
            </a:r>
            <a:r>
              <a:rPr lang="en-US" smtClean="0"/>
              <a:t>next or running age </a:t>
            </a:r>
            <a:r>
              <a:rPr lang="en-US" dirty="0" smtClean="0"/>
              <a:t>will be taken)</a:t>
            </a:r>
          </a:p>
          <a:p>
            <a:pPr algn="l"/>
            <a:r>
              <a:rPr lang="en-US" dirty="0" smtClean="0"/>
              <a:t>For superannuation, age next is 61 and the commutation factor is 9.81</a:t>
            </a:r>
          </a:p>
          <a:p>
            <a:pPr algn="l"/>
            <a:endParaRPr lang="en-US" dirty="0" smtClean="0"/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0595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Pension Calculation – For Family Pension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1"/>
            <a:ext cx="7772400" cy="449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8001000" cy="4724400"/>
          </a:xfrm>
        </p:spPr>
        <p:txBody>
          <a:bodyPr>
            <a:normAutofit fontScale="850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Last drawn basic pay is taken into account (not average 10 months basic)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Basic means Basic Pay + FPA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15% of this amount arrived is the Family Pension basic pay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In case the deceased employee / retiree is less than 65 years, twice the amount i.e., 15% * 2 will be taken as basic pay.  This is called enhanced pension.  This amount will be given to the family pensioner </a:t>
            </a:r>
            <a:r>
              <a:rPr lang="en-US" dirty="0" err="1" smtClean="0"/>
              <a:t>upto</a:t>
            </a:r>
            <a:r>
              <a:rPr lang="en-US" dirty="0" smtClean="0"/>
              <a:t> a maximum of 7 years or the deceased employee / retiree attains the age of 65 years which ever is earlier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45413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Gratuity Calculation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1"/>
            <a:ext cx="7772400" cy="449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8001000" cy="47244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Gratuity as per Act or Gratuity as per Scheme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As per Act – Basic + FPA + DA (Max. Rs.20 lakhs)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As per Scheme – Basic + FPA only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Minimum 5 years required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err="1" smtClean="0"/>
              <a:t>Upto</a:t>
            </a:r>
            <a:r>
              <a:rPr lang="en-US" dirty="0" smtClean="0"/>
              <a:t> 11 years 50%, 12 years 60%, 13 years 70%, 14 years 80%, 15 years and more 100% 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99166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Gratuity Calculation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1"/>
            <a:ext cx="7772400" cy="449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8001000" cy="4724400"/>
          </a:xfrm>
        </p:spPr>
        <p:txBody>
          <a:bodyPr>
            <a:normAutofit fontScale="85000"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As per Act for all employees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(Basic + FPA + DA) * 15/26 * No. of years of service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/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As per Scheme for Class III / IV employees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err="1" smtClean="0"/>
              <a:t>Upto</a:t>
            </a:r>
            <a:r>
              <a:rPr lang="en-US" dirty="0" smtClean="0"/>
              <a:t> 15 years = (Basic + FPA) * 15  - 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Beyond 15 years = (Basic + FPA) * No. of years / 2  - B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TOTAL GRATUITY PAYABLE = A + B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Subject to a maximum of 20 months </a:t>
            </a:r>
            <a:r>
              <a:rPr lang="en-US" smtClean="0"/>
              <a:t>only ((</a:t>
            </a:r>
            <a:r>
              <a:rPr lang="en-US" dirty="0" smtClean="0"/>
              <a:t>Basic </a:t>
            </a:r>
            <a:r>
              <a:rPr lang="en-US" smtClean="0"/>
              <a:t>+ FPA)*20)</a:t>
            </a:r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48887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Gratuity Calculation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1"/>
            <a:ext cx="7772400" cy="449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8001000" cy="47244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endParaRPr lang="en-US" dirty="0"/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As per Scheme for Class Officers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err="1" smtClean="0"/>
              <a:t>Upto</a:t>
            </a:r>
            <a:r>
              <a:rPr lang="en-US" dirty="0" smtClean="0"/>
              <a:t> 15 years = (Basic + FPA) * 15 -   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Beyond 15 years and </a:t>
            </a:r>
            <a:r>
              <a:rPr lang="en-US" dirty="0" err="1" smtClean="0"/>
              <a:t>upto</a:t>
            </a:r>
            <a:r>
              <a:rPr lang="en-US" dirty="0" smtClean="0"/>
              <a:t> 30 years – NIL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Beyond 30 years = No. of years / 2   - B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TOTAL GRATUITY PAYABLE = A + B</a:t>
            </a:r>
            <a:endParaRPr lang="en-US" dirty="0"/>
          </a:p>
          <a:p>
            <a:pPr algn="l"/>
            <a:endParaRPr lang="en-US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9430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473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Pension Calculation – For superannuation and VRS</vt:lpstr>
      <vt:lpstr>Pension Calculation – For superannuation and VRS</vt:lpstr>
      <vt:lpstr>Pension Calculation – For superannuation and VRS</vt:lpstr>
      <vt:lpstr>Pension Calculation – For Family Pension</vt:lpstr>
      <vt:lpstr>Gratuity Calculation</vt:lpstr>
      <vt:lpstr>Gratuity Calculation</vt:lpstr>
      <vt:lpstr>Gratuity Calculation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Pension Calculation – For superannuation and VRS</dc:title>
  <dc:creator>Bhaskar</dc:creator>
  <cp:lastModifiedBy>Bha27422</cp:lastModifiedBy>
  <cp:revision>11</cp:revision>
  <dcterms:created xsi:type="dcterms:W3CDTF">2021-08-17T02:06:09Z</dcterms:created>
  <dcterms:modified xsi:type="dcterms:W3CDTF">2023-11-26T06:52:57Z</dcterms:modified>
</cp:coreProperties>
</file>